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3" r:id="rId3"/>
    <p:sldId id="257" r:id="rId4"/>
    <p:sldId id="259" r:id="rId5"/>
    <p:sldId id="258" r:id="rId6"/>
    <p:sldId id="278" r:id="rId7"/>
    <p:sldId id="27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4" r:id="rId17"/>
    <p:sldId id="282" r:id="rId18"/>
    <p:sldId id="269" r:id="rId19"/>
    <p:sldId id="280" r:id="rId20"/>
    <p:sldId id="264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4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915BA-91AE-4B24-89D4-75E3C2869F6F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8AA21-99B4-4EEB-8729-2CD4BC88B9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99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F3A320-78A7-43B7-8537-EC459C8026F7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F45E593-5574-4BAE-A407-4DCC1C79B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14959"/>
            <a:ext cx="7789776" cy="1470025"/>
          </a:xfrm>
        </p:spPr>
        <p:txBody>
          <a:bodyPr/>
          <a:lstStyle/>
          <a:p>
            <a:r>
              <a:rPr lang="ru-RU" i="1" dirty="0"/>
              <a:t>15 мая.</a:t>
            </a:r>
            <a:br>
              <a:rPr lang="ru-RU" i="1" dirty="0"/>
            </a:br>
            <a:r>
              <a:rPr lang="ru-RU" i="1" dirty="0"/>
              <a:t>Классная работа.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>
                <a:latin typeface="Bookman Old Style" pitchFamily="18" charset="0"/>
              </a:rPr>
              <a:t>Девиз урока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2116013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Идеями делись, пробуй и ищи!</a:t>
            </a:r>
          </a:p>
          <a:p>
            <a:pPr algn="ctr"/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 А будет трудно – не пищи!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rgbClr val="864083"/>
                </a:solidFill>
              </a:rPr>
              <a:t>Минутка каллиграфии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1196752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Bookman Old Style" pitchFamily="18" charset="0"/>
              </a:rPr>
              <a:t>Запиши все трёхзначные числа, используя цифры 2, 3 и 4. Цифры в числе не должны повторяться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4542219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Bookman Old Style" pitchFamily="18" charset="0"/>
              </a:rPr>
              <a:t>234   243   324   342   423   432  </a:t>
            </a:r>
          </a:p>
        </p:txBody>
      </p:sp>
      <p:pic>
        <p:nvPicPr>
          <p:cNvPr id="9" name="Рисунок 8" descr="цифры.jpg"/>
          <p:cNvPicPr>
            <a:picLocks noChangeAspect="1"/>
          </p:cNvPicPr>
          <p:nvPr/>
        </p:nvPicPr>
        <p:blipFill>
          <a:blip r:embed="rId2" cstate="print"/>
          <a:srcRect l="44488" t="16815" b="43363"/>
          <a:stretch>
            <a:fillRect/>
          </a:stretch>
        </p:blipFill>
        <p:spPr>
          <a:xfrm>
            <a:off x="1475656" y="2492896"/>
            <a:ext cx="5076056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879103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Bookman Old Style" pitchFamily="18" charset="0"/>
              </a:rPr>
              <a:t>Посчитайте двойками до двадцати и обратно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484784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Bookman Old Style" pitchFamily="18" charset="0"/>
              </a:rPr>
              <a:t>Посчитайте тройками до тридцати и обратно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2132856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Bookman Old Style" pitchFamily="18" charset="0"/>
              </a:rPr>
              <a:t>Закончи записи, заменяя каждое суммой одинаковых слагаемых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592" y="4428401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Математический диктант</a:t>
            </a:r>
          </a:p>
        </p:txBody>
      </p:sp>
      <p:sp>
        <p:nvSpPr>
          <p:cNvPr id="12" name="Заголовок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82960"/>
          </a:xfrm>
        </p:spPr>
        <p:txBody>
          <a:bodyPr/>
          <a:lstStyle/>
          <a:p>
            <a:r>
              <a:rPr lang="ru-RU" sz="4000" b="1" i="1" dirty="0">
                <a:solidFill>
                  <a:srgbClr val="864083"/>
                </a:solidFill>
              </a:rPr>
              <a:t>Устный счёт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92897"/>
            <a:ext cx="5832648" cy="162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483768" y="501317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/>
              <a:t>4·7,  9·5,  3·6,  2·4,  5·6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</a:rPr>
              <a:t>Определите, за каким знаком какое число стоит</a:t>
            </a:r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763688" y="1340768"/>
            <a:ext cx="528916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1361" t="5405" r="86386" b="70270"/>
          <a:stretch>
            <a:fillRect/>
          </a:stretch>
        </p:blipFill>
        <p:spPr bwMode="auto">
          <a:xfrm>
            <a:off x="827584" y="4293096"/>
            <a:ext cx="64807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1203" t="69956" r="89267" b="13828"/>
          <a:stretch>
            <a:fillRect/>
          </a:stretch>
        </p:blipFill>
        <p:spPr bwMode="auto">
          <a:xfrm>
            <a:off x="2195736" y="4437112"/>
            <a:ext cx="5040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5709" t="64550" r="63400" b="11126"/>
          <a:stretch>
            <a:fillRect/>
          </a:stretch>
        </p:blipFill>
        <p:spPr bwMode="auto">
          <a:xfrm>
            <a:off x="3275856" y="4293096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58383" t="7793" r="30726" b="73288"/>
          <a:stretch>
            <a:fillRect/>
          </a:stretch>
        </p:blipFill>
        <p:spPr bwMode="auto">
          <a:xfrm>
            <a:off x="4572000" y="4365104"/>
            <a:ext cx="57606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52937" t="67253" r="37533" b="13828"/>
          <a:stretch>
            <a:fillRect/>
          </a:stretch>
        </p:blipFill>
        <p:spPr bwMode="auto">
          <a:xfrm>
            <a:off x="5940152" y="4365104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403648" y="436510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27784" y="440749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60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4328" y="436510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?=100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79912" y="436510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35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6056" y="436510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98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4208" y="433548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latin typeface="Bookman Old Style" pitchFamily="18" charset="0"/>
              </a:rPr>
              <a:t>Попробуйте  решить примеры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21496" y="1484784"/>
            <a:ext cx="2602632" cy="3168352"/>
          </a:xfrm>
        </p:spPr>
        <p:txBody>
          <a:bodyPr/>
          <a:lstStyle/>
          <a:p>
            <a:pPr>
              <a:buNone/>
            </a:pPr>
            <a:r>
              <a:rPr lang="ru-RU" sz="4000" dirty="0"/>
              <a:t> 1·3=</a:t>
            </a:r>
          </a:p>
          <a:p>
            <a:pPr>
              <a:buNone/>
            </a:pPr>
            <a:r>
              <a:rPr lang="ru-RU" sz="4000" dirty="0"/>
              <a:t> 0·7=</a:t>
            </a:r>
          </a:p>
          <a:p>
            <a:pPr>
              <a:buNone/>
            </a:pPr>
            <a:r>
              <a:rPr lang="ru-RU" sz="4000" dirty="0"/>
              <a:t>1·9=</a:t>
            </a:r>
          </a:p>
          <a:p>
            <a:pPr>
              <a:buNone/>
            </a:pPr>
            <a:r>
              <a:rPr lang="ru-RU" sz="4000" dirty="0"/>
              <a:t>0·10=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143000"/>
          </a:xfrm>
        </p:spPr>
        <p:txBody>
          <a:bodyPr/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Тема урока:</a:t>
            </a:r>
            <a:b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Умножение нуля и единицы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457200" y="476251"/>
            <a:ext cx="8229600" cy="417688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dirty="0">
                <a:latin typeface="Arial" charset="0"/>
                <a:cs typeface="Arial" charset="0"/>
              </a:rPr>
              <a:t>	</a:t>
            </a:r>
            <a:r>
              <a:rPr lang="ru-RU" b="1" dirty="0">
                <a:solidFill>
                  <a:srgbClr val="FF0000"/>
                </a:solidFill>
                <a:latin typeface="Arial" charset="0"/>
                <a:cs typeface="Arial" charset="0"/>
              </a:rPr>
              <a:t>Можно ли произведение заменить суммой одинаковых слагаемых?</a:t>
            </a:r>
          </a:p>
          <a:p>
            <a:pPr eaLnBrk="1" hangingPunct="1">
              <a:buFont typeface="Arial" charset="0"/>
              <a:buNone/>
            </a:pPr>
            <a:endParaRPr lang="ru-RU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ru-RU" sz="4800" b="1" dirty="0">
                <a:latin typeface="Arial" charset="0"/>
                <a:cs typeface="Arial" charset="0"/>
              </a:rPr>
              <a:t>1∙2=</a:t>
            </a:r>
            <a:endParaRPr lang="ru-RU" sz="4800" dirty="0">
              <a:latin typeface="Arial" charset="0"/>
              <a:cs typeface="Arial" charset="0"/>
            </a:endParaRPr>
          </a:p>
          <a:p>
            <a:pPr eaLnBrk="1" hangingPunct="1"/>
            <a:r>
              <a:rPr lang="ru-RU" sz="4800" b="1" dirty="0">
                <a:latin typeface="Arial" charset="0"/>
                <a:cs typeface="Arial" charset="0"/>
              </a:rPr>
              <a:t>1∙4=</a:t>
            </a:r>
            <a:endParaRPr lang="ru-RU" sz="4800" dirty="0">
              <a:latin typeface="Arial" charset="0"/>
              <a:cs typeface="Arial" charset="0"/>
            </a:endParaRPr>
          </a:p>
          <a:p>
            <a:pPr eaLnBrk="1" hangingPunct="1"/>
            <a:r>
              <a:rPr lang="ru-RU" sz="4800" b="1" dirty="0">
                <a:latin typeface="Arial" charset="0"/>
                <a:cs typeface="Arial" charset="0"/>
              </a:rPr>
              <a:t>1∙5=</a:t>
            </a:r>
            <a:endParaRPr lang="ru-RU" sz="4800" dirty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94635" y="2276872"/>
            <a:ext cx="1726755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+ 1 =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140968"/>
            <a:ext cx="326884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+ 1 + 1 + 1 =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017258"/>
            <a:ext cx="403988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+ 1 + 1 + 1 + 1 =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4869160"/>
            <a:ext cx="1656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Вывод: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4869160"/>
            <a:ext cx="51845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 умножении числа один на любое число получается то же самое число.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51920" y="2276872"/>
            <a:ext cx="57259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3153162"/>
            <a:ext cx="57259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12160" y="4005064"/>
            <a:ext cx="57259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78621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0" dirty="0">
                <a:solidFill>
                  <a:srgbClr val="C00000"/>
                </a:solidFill>
              </a:rPr>
              <a:t>Рассмотрим произведения.</a:t>
            </a:r>
            <a:br>
              <a:rPr lang="ru-RU" b="0" dirty="0">
                <a:solidFill>
                  <a:srgbClr val="C00000"/>
                </a:solidFill>
              </a:rPr>
            </a:br>
            <a:r>
              <a:rPr lang="ru-RU" b="0" dirty="0">
                <a:solidFill>
                  <a:srgbClr val="C00000"/>
                </a:solidFill>
              </a:rPr>
              <a:t>Можно ли их заменить сложением?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7"/>
            <a:ext cx="8229600" cy="3384376"/>
          </a:xfrm>
        </p:spPr>
        <p:txBody>
          <a:bodyPr/>
          <a:lstStyle/>
          <a:p>
            <a:pPr eaLnBrk="1" hangingPunct="1"/>
            <a:r>
              <a:rPr lang="ru-RU" b="1" dirty="0">
                <a:latin typeface="Arial" charset="0"/>
                <a:cs typeface="Arial" charset="0"/>
              </a:rPr>
              <a:t>2·1=2</a:t>
            </a:r>
            <a:endParaRPr lang="ru-RU" dirty="0">
              <a:latin typeface="Arial" charset="0"/>
              <a:cs typeface="Arial" charset="0"/>
            </a:endParaRPr>
          </a:p>
          <a:p>
            <a:pPr eaLnBrk="1" hangingPunct="1"/>
            <a:r>
              <a:rPr lang="ru-RU" b="1" dirty="0">
                <a:latin typeface="Arial" charset="0"/>
                <a:cs typeface="Arial" charset="0"/>
              </a:rPr>
              <a:t>4·1=4</a:t>
            </a:r>
            <a:endParaRPr lang="ru-RU" dirty="0">
              <a:latin typeface="Arial" charset="0"/>
              <a:cs typeface="Arial" charset="0"/>
            </a:endParaRPr>
          </a:p>
          <a:p>
            <a:pPr eaLnBrk="1" hangingPunct="1"/>
            <a:r>
              <a:rPr lang="ru-RU" b="1" dirty="0">
                <a:latin typeface="Arial" charset="0"/>
                <a:cs typeface="Arial" charset="0"/>
              </a:rPr>
              <a:t>5·1=5</a:t>
            </a:r>
            <a:endParaRPr lang="ru-RU" dirty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dirty="0">
                <a:latin typeface="Arial" charset="0"/>
                <a:cs typeface="Arial" charset="0"/>
              </a:rPr>
              <a:t>	Эти произведения невозможно заменить суммой, так как в сумме не может быть одно слагаемое.</a:t>
            </a:r>
          </a:p>
          <a:p>
            <a:pPr eaLnBrk="1" hangingPunct="1"/>
            <a:endParaRPr lang="ru-R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8801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dirty="0">
                <a:latin typeface="Arial" charset="0"/>
                <a:cs typeface="Arial" charset="0"/>
              </a:rPr>
              <a:t>	</a:t>
            </a:r>
            <a:r>
              <a:rPr lang="ru-RU" sz="4000" b="1" dirty="0">
                <a:latin typeface="Arial" charset="0"/>
                <a:cs typeface="Arial" charset="0"/>
              </a:rPr>
              <a:t>1·2=2                 2·1=2</a:t>
            </a:r>
            <a:endParaRPr lang="ru-RU" sz="4000" dirty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4000" b="1" dirty="0">
                <a:latin typeface="Arial" charset="0"/>
                <a:cs typeface="Arial" charset="0"/>
              </a:rPr>
              <a:t>	1·4=4                 4·1=4</a:t>
            </a:r>
            <a:endParaRPr lang="ru-RU" sz="4000" dirty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4000" b="1" dirty="0">
                <a:latin typeface="Arial" charset="0"/>
                <a:cs typeface="Arial" charset="0"/>
              </a:rPr>
              <a:t>	1·5=5</a:t>
            </a:r>
            <a:r>
              <a:rPr lang="ru-RU" sz="4000" dirty="0">
                <a:latin typeface="Arial" charset="0"/>
                <a:cs typeface="Arial" charset="0"/>
              </a:rPr>
              <a:t>                 </a:t>
            </a:r>
            <a:r>
              <a:rPr lang="ru-RU" sz="4000" b="1" dirty="0">
                <a:latin typeface="Arial" charset="0"/>
                <a:cs typeface="Arial" charset="0"/>
              </a:rPr>
              <a:t>5·1=5</a:t>
            </a:r>
            <a:endParaRPr lang="ru-RU" sz="4000" dirty="0">
              <a:latin typeface="Arial" charset="0"/>
              <a:cs typeface="Arial" charset="0"/>
            </a:endParaRPr>
          </a:p>
          <a:p>
            <a:pPr eaLnBrk="1" hangingPunct="1"/>
            <a:r>
              <a:rPr lang="ru-RU" dirty="0">
                <a:latin typeface="Arial" charset="0"/>
                <a:cs typeface="Arial" charset="0"/>
              </a:rPr>
              <a:t>Произведения  во втором столбике отличаются от произведений в первом столбике только порядком множителей.</a:t>
            </a:r>
          </a:p>
          <a:p>
            <a:pPr eaLnBrk="1" hangingPunct="1"/>
            <a:r>
              <a:rPr lang="ru-RU" dirty="0">
                <a:solidFill>
                  <a:srgbClr val="C00000"/>
                </a:solidFill>
                <a:latin typeface="Arial" charset="0"/>
                <a:cs typeface="Arial" charset="0"/>
              </a:rPr>
              <a:t>Вывод: </a:t>
            </a:r>
            <a:r>
              <a:rPr lang="ru-RU" b="1" dirty="0">
                <a:solidFill>
                  <a:srgbClr val="C00000"/>
                </a:solidFill>
                <a:latin typeface="Arial" charset="0"/>
                <a:cs typeface="Arial" charset="0"/>
              </a:rPr>
              <a:t>при умножении любого числа на число один получается то число, которое умножали.</a:t>
            </a:r>
            <a:endParaRPr lang="ru-RU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>
                <a:solidFill>
                  <a:srgbClr val="C00000"/>
                </a:solidFill>
                <a:latin typeface="Arial" charset="0"/>
                <a:cs typeface="Arial" charset="0"/>
              </a:rPr>
              <a:t>	</a:t>
            </a:r>
            <a:r>
              <a:rPr lang="ru-RU" sz="4000">
                <a:solidFill>
                  <a:srgbClr val="C00000"/>
                </a:solidFill>
                <a:latin typeface="Arial" charset="0"/>
                <a:cs typeface="Arial" charset="0"/>
              </a:rPr>
              <a:t>Запишем этот вывод в виде равенства.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3717032"/>
            <a:ext cx="276229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∙ а =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Реши примеры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900113" y="1600200"/>
            <a:ext cx="7786687" cy="48291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800">
                <a:solidFill>
                  <a:srgbClr val="0070C0"/>
                </a:solidFill>
                <a:latin typeface="Arial" charset="0"/>
                <a:cs typeface="Arial" charset="0"/>
              </a:rPr>
              <a:t>5 ∙ 1 =</a:t>
            </a:r>
          </a:p>
          <a:p>
            <a:pPr eaLnBrk="1" hangingPunct="1">
              <a:buFont typeface="Arial" charset="0"/>
              <a:buNone/>
            </a:pPr>
            <a:r>
              <a:rPr lang="ru-RU" sz="4800">
                <a:solidFill>
                  <a:srgbClr val="0070C0"/>
                </a:solidFill>
                <a:latin typeface="Arial" charset="0"/>
                <a:cs typeface="Arial" charset="0"/>
              </a:rPr>
              <a:t>1 ∙ 159 =</a:t>
            </a:r>
          </a:p>
          <a:p>
            <a:pPr eaLnBrk="1" hangingPunct="1">
              <a:buFont typeface="Arial" charset="0"/>
              <a:buNone/>
            </a:pPr>
            <a:r>
              <a:rPr lang="ru-RU" sz="4800">
                <a:solidFill>
                  <a:srgbClr val="0070C0"/>
                </a:solidFill>
                <a:latin typeface="Arial" charset="0"/>
                <a:cs typeface="Arial" charset="0"/>
              </a:rPr>
              <a:t>456 ∙ 1 =</a:t>
            </a:r>
          </a:p>
          <a:p>
            <a:pPr eaLnBrk="1" hangingPunct="1">
              <a:buFont typeface="Arial" charset="0"/>
              <a:buNone/>
            </a:pPr>
            <a:r>
              <a:rPr lang="ru-RU" sz="4800">
                <a:solidFill>
                  <a:srgbClr val="0070C0"/>
                </a:solidFill>
                <a:latin typeface="Arial" charset="0"/>
                <a:cs typeface="Arial" charset="0"/>
              </a:rPr>
              <a:t>1 ∙ 85 = </a:t>
            </a:r>
          </a:p>
          <a:p>
            <a:pPr eaLnBrk="1" hangingPunct="1">
              <a:buFont typeface="Arial" charset="0"/>
              <a:buNone/>
            </a:pPr>
            <a:r>
              <a:rPr lang="ru-RU" sz="4800">
                <a:solidFill>
                  <a:srgbClr val="0070C0"/>
                </a:solidFill>
                <a:latin typeface="Arial" charset="0"/>
                <a:cs typeface="Arial" charset="0"/>
              </a:rPr>
              <a:t>24∙1 = </a:t>
            </a:r>
          </a:p>
          <a:p>
            <a:pPr eaLnBrk="1" hangingPunct="1">
              <a:buFont typeface="Arial" charset="0"/>
              <a:buNone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1556792"/>
            <a:ext cx="57579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2420888"/>
            <a:ext cx="135806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3284984"/>
            <a:ext cx="135806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456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4221088"/>
            <a:ext cx="96693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5013176"/>
            <a:ext cx="96693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>
                <a:solidFill>
                  <a:srgbClr val="C00000"/>
                </a:solidFill>
                <a:latin typeface="Arial" charset="0"/>
                <a:cs typeface="Arial" charset="0"/>
              </a:rPr>
              <a:t>Теперь давайте понаблюдаем за произведениями, где один из множителей нуль.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400" b="1" dirty="0">
                <a:latin typeface="Arial" charset="0"/>
                <a:cs typeface="Arial" charset="0"/>
              </a:rPr>
              <a:t>0·3=</a:t>
            </a:r>
            <a:endParaRPr lang="ru-RU" sz="4400" dirty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4400" b="1" dirty="0">
                <a:latin typeface="Arial" charset="0"/>
                <a:cs typeface="Arial" charset="0"/>
              </a:rPr>
              <a:t>0·6=</a:t>
            </a:r>
            <a:endParaRPr lang="ru-RU" sz="4400" dirty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4400" b="1" dirty="0">
                <a:latin typeface="Arial" charset="0"/>
                <a:cs typeface="Arial" charset="0"/>
              </a:rPr>
              <a:t>0·4=</a:t>
            </a:r>
          </a:p>
          <a:p>
            <a:pPr eaLnBrk="1" hangingPunct="1">
              <a:buFont typeface="Arial" charset="0"/>
              <a:buNone/>
            </a:pPr>
            <a:r>
              <a:rPr lang="ru-RU" sz="4400" b="1" dirty="0">
                <a:solidFill>
                  <a:srgbClr val="FF0000"/>
                </a:solidFill>
                <a:latin typeface="Arial" charset="0"/>
                <a:cs typeface="Arial" charset="0"/>
              </a:rPr>
              <a:t>Вывод: </a:t>
            </a:r>
            <a:r>
              <a:rPr lang="ru-RU" sz="4400" dirty="0">
                <a:solidFill>
                  <a:srgbClr val="FF0000"/>
                </a:solidFill>
                <a:latin typeface="Arial" charset="0"/>
                <a:cs typeface="Arial" charset="0"/>
              </a:rPr>
              <a:t>при умножении нуля на число получается нуль.</a:t>
            </a:r>
          </a:p>
          <a:p>
            <a:pPr eaLnBrk="1" hangingPunct="1"/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1628800"/>
            <a:ext cx="2375971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 + 0 + 0 =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2492896"/>
            <a:ext cx="481093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 + 0 + 0 + 0 + 0 + 0 =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23236" y="3212976"/>
            <a:ext cx="326884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 + 0 + 0 + 0 =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1628800"/>
            <a:ext cx="45076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88224" y="2492896"/>
            <a:ext cx="45076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3225170"/>
            <a:ext cx="45076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>
                <a:solidFill>
                  <a:srgbClr val="C00000"/>
                </a:solidFill>
                <a:latin typeface="Arial" charset="0"/>
                <a:cs typeface="Arial" charset="0"/>
              </a:rPr>
              <a:t>	</a:t>
            </a:r>
            <a:r>
              <a:rPr lang="ru-RU" sz="4000">
                <a:solidFill>
                  <a:srgbClr val="C00000"/>
                </a:solidFill>
                <a:latin typeface="Arial" charset="0"/>
                <a:cs typeface="Arial" charset="0"/>
              </a:rPr>
              <a:t>Запишем этот вывод в виде равенства.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3717032"/>
            <a:ext cx="276229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 ∙ а = 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>
                <a:solidFill>
                  <a:srgbClr val="FF0000"/>
                </a:solidFill>
              </a:rPr>
              <a:t>Реши примеры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800" dirty="0">
                <a:latin typeface="Arial" charset="0"/>
                <a:cs typeface="Arial" charset="0"/>
              </a:rPr>
              <a:t>7 · 0 =</a:t>
            </a:r>
          </a:p>
          <a:p>
            <a:pPr eaLnBrk="1" hangingPunct="1">
              <a:buFont typeface="Arial" charset="0"/>
              <a:buNone/>
            </a:pPr>
            <a:r>
              <a:rPr lang="ru-RU" sz="4800" dirty="0">
                <a:latin typeface="Arial" charset="0"/>
                <a:cs typeface="Arial" charset="0"/>
              </a:rPr>
              <a:t>0 · 258 =</a:t>
            </a:r>
          </a:p>
          <a:p>
            <a:pPr eaLnBrk="1" hangingPunct="1">
              <a:buFont typeface="Arial" charset="0"/>
              <a:buNone/>
            </a:pPr>
            <a:r>
              <a:rPr lang="ru-RU" sz="4800" dirty="0">
                <a:latin typeface="Arial" charset="0"/>
                <a:cs typeface="Arial" charset="0"/>
              </a:rPr>
              <a:t>12 · 0 =</a:t>
            </a:r>
          </a:p>
          <a:p>
            <a:pPr eaLnBrk="1" hangingPunct="1">
              <a:buFont typeface="Arial" charset="0"/>
              <a:buNone/>
            </a:pPr>
            <a:r>
              <a:rPr lang="ru-RU" sz="4800" dirty="0">
                <a:latin typeface="Arial" charset="0"/>
                <a:cs typeface="Arial" charset="0"/>
              </a:rPr>
              <a:t>0 · 654=</a:t>
            </a:r>
          </a:p>
          <a:p>
            <a:pPr eaLnBrk="1" hangingPunct="1"/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1556792"/>
            <a:ext cx="57579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2348880"/>
            <a:ext cx="57579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3284984"/>
            <a:ext cx="57579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15816" y="4221088"/>
            <a:ext cx="57579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/>
          <a:lstStyle/>
          <a:p>
            <a:r>
              <a:rPr lang="ru-RU" b="1" i="1" dirty="0">
                <a:latin typeface="Bookman Old Style" pitchFamily="18" charset="0"/>
              </a:rPr>
              <a:t>Физкультминутка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ru-RU" sz="3200" b="1" i="1" dirty="0">
                <a:latin typeface="Bookman Old Style" pitchFamily="18" charset="0"/>
              </a:rPr>
              <a:t>Работа по учебнику </a:t>
            </a:r>
            <a:br>
              <a:rPr lang="ru-RU" sz="3200" b="1" i="1" dirty="0">
                <a:latin typeface="Bookman Old Style" pitchFamily="18" charset="0"/>
              </a:rPr>
            </a:br>
            <a:r>
              <a:rPr lang="ru-RU" sz="3200" b="1" i="1" dirty="0">
                <a:latin typeface="Bookman Old Style" pitchFamily="18" charset="0"/>
              </a:rPr>
              <a:t>страница 53 №1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759" y="2132856"/>
            <a:ext cx="8223689" cy="15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ru-RU" sz="3200" b="1" i="1" dirty="0">
                <a:latin typeface="Bookman Old Style" pitchFamily="18" charset="0"/>
              </a:rPr>
              <a:t>Работа по учебнику </a:t>
            </a:r>
            <a:br>
              <a:rPr lang="ru-RU" sz="3200" b="1" i="1" dirty="0">
                <a:latin typeface="Bookman Old Style" pitchFamily="18" charset="0"/>
              </a:rPr>
            </a:br>
            <a:r>
              <a:rPr lang="ru-RU" sz="3200" b="1" i="1" dirty="0">
                <a:latin typeface="Bookman Old Style" pitchFamily="18" charset="0"/>
              </a:rPr>
              <a:t>страница 53 №4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64372" b="55046"/>
          <a:stretch>
            <a:fillRect/>
          </a:stretch>
        </p:blipFill>
        <p:spPr bwMode="auto">
          <a:xfrm>
            <a:off x="1403648" y="1556792"/>
            <a:ext cx="3456384" cy="53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6424" b="57378"/>
          <a:stretch>
            <a:fillRect/>
          </a:stretch>
        </p:blipFill>
        <p:spPr bwMode="auto">
          <a:xfrm>
            <a:off x="1331640" y="3933056"/>
            <a:ext cx="420434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42390" r="64372"/>
          <a:stretch>
            <a:fillRect/>
          </a:stretch>
        </p:blipFill>
        <p:spPr bwMode="auto">
          <a:xfrm>
            <a:off x="1403648" y="2671964"/>
            <a:ext cx="3456384" cy="68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95736" y="2052137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38  &lt;  39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1800" y="148478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9752" y="327627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0   &lt;  41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3808" y="263691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&lt;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56424" t="42622"/>
          <a:stretch>
            <a:fillRect/>
          </a:stretch>
        </p:blipFill>
        <p:spPr bwMode="auto">
          <a:xfrm>
            <a:off x="1331640" y="5013176"/>
            <a:ext cx="4204342" cy="67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123728" y="4284385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28   &gt;  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1800" y="3852337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23728" y="550852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18   =  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71800" y="500446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ru-RU" sz="3200" b="1" i="1" dirty="0">
                <a:latin typeface="Bookman Old Style" pitchFamily="18" charset="0"/>
              </a:rPr>
              <a:t>Работа по учебнику </a:t>
            </a:r>
            <a:br>
              <a:rPr lang="ru-RU" sz="3200" b="1" i="1" dirty="0">
                <a:latin typeface="Bookman Old Style" pitchFamily="18" charset="0"/>
              </a:rPr>
            </a:br>
            <a:r>
              <a:rPr lang="ru-RU" sz="3200" b="1" i="1" dirty="0">
                <a:latin typeface="Bookman Old Style" pitchFamily="18" charset="0"/>
              </a:rPr>
              <a:t>страница 53 №5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24497"/>
            <a:ext cx="73818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115616" y="4551511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4·3=4+4+4=12 (руб.)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1840" y="148478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Задача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>
                <a:latin typeface="Bookman Old Style" pitchFamily="18" charset="0"/>
              </a:rPr>
              <a:t>Домашнее задание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1844824"/>
            <a:ext cx="6552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Учебник стр.53 №4</a:t>
            </a:r>
          </a:p>
          <a:p>
            <a:pPr algn="ctr"/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Правила выучить наизусть</a:t>
            </a:r>
          </a:p>
          <a:p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</p:spPr>
        <p:txBody>
          <a:bodyPr/>
          <a:lstStyle/>
          <a:p>
            <a:r>
              <a:rPr lang="ru-RU" sz="4000" b="1" i="1" dirty="0">
                <a:latin typeface="Bookman Old Style" pitchFamily="18" charset="0"/>
              </a:rPr>
              <a:t>Рефлексия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1556792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Сегодня на уроке я узнал …</a:t>
            </a:r>
          </a:p>
          <a:p>
            <a:r>
              <a:rPr lang="ru-RU" sz="3600" b="1" dirty="0"/>
              <a:t>Теперь я умею …</a:t>
            </a:r>
          </a:p>
          <a:p>
            <a:r>
              <a:rPr lang="ru-RU" sz="3600" b="1" dirty="0"/>
              <a:t>Своей работой на уроке я …</a:t>
            </a:r>
          </a:p>
        </p:txBody>
      </p:sp>
      <p:pic>
        <p:nvPicPr>
          <p:cNvPr id="6" name="Рисунок 5" descr="рефлекс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1561" y="0"/>
            <a:ext cx="9335561" cy="700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Тема9</Template>
  <TotalTime>462</TotalTime>
  <Words>327</Words>
  <Application>Microsoft Office PowerPoint</Application>
  <PresentationFormat>Экран (4:3)</PresentationFormat>
  <Paragraphs>106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Bookman Old Style</vt:lpstr>
      <vt:lpstr>Calibri</vt:lpstr>
      <vt:lpstr>Тема9</vt:lpstr>
      <vt:lpstr>15 мая. Классная работа.</vt:lpstr>
      <vt:lpstr>Девиз урока</vt:lpstr>
      <vt:lpstr>Минутка каллиграфии</vt:lpstr>
      <vt:lpstr>Устный счёт</vt:lpstr>
      <vt:lpstr>Определите, за каким знаком какое число стоит</vt:lpstr>
      <vt:lpstr>Попробуйте  решить примеры</vt:lpstr>
      <vt:lpstr>Тема урока: Умножение нуля и единицы</vt:lpstr>
      <vt:lpstr>Презентация PowerPoint</vt:lpstr>
      <vt:lpstr>Рассмотрим произведения. Можно ли их заменить сложением?</vt:lpstr>
      <vt:lpstr>Презентация PowerPoint</vt:lpstr>
      <vt:lpstr>Презентация PowerPoint</vt:lpstr>
      <vt:lpstr>Реши примеры</vt:lpstr>
      <vt:lpstr>Теперь давайте понаблюдаем за произведениями, где один из множителей нуль.</vt:lpstr>
      <vt:lpstr>Презентация PowerPoint</vt:lpstr>
      <vt:lpstr>Реши примеры</vt:lpstr>
      <vt:lpstr>Физкультминутка</vt:lpstr>
      <vt:lpstr>Работа по учебнику  страница 53 №1</vt:lpstr>
      <vt:lpstr>Работа по учебнику  страница 53 №4</vt:lpstr>
      <vt:lpstr>Работа по учебнику  страница 53 №5</vt:lpstr>
      <vt:lpstr>Домашнее задание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 марта. Классная работа.</dc:title>
  <dc:creator>vika</dc:creator>
  <cp:lastModifiedBy>Kadriya Ismagilova</cp:lastModifiedBy>
  <cp:revision>50</cp:revision>
  <dcterms:created xsi:type="dcterms:W3CDTF">2017-03-12T12:16:59Z</dcterms:created>
  <dcterms:modified xsi:type="dcterms:W3CDTF">2020-05-10T09:24:01Z</dcterms:modified>
</cp:coreProperties>
</file>